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91" r:id="rId3"/>
    <p:sldId id="400" r:id="rId4"/>
    <p:sldId id="361" r:id="rId5"/>
    <p:sldId id="365" r:id="rId6"/>
    <p:sldId id="396" r:id="rId7"/>
    <p:sldId id="399" r:id="rId8"/>
    <p:sldId id="401" r:id="rId9"/>
    <p:sldId id="397" r:id="rId10"/>
    <p:sldId id="282" r:id="rId11"/>
    <p:sldId id="342" r:id="rId12"/>
    <p:sldId id="373" r:id="rId13"/>
    <p:sldId id="371" r:id="rId14"/>
    <p:sldId id="372" r:id="rId15"/>
    <p:sldId id="381" r:id="rId16"/>
    <p:sldId id="377" r:id="rId17"/>
    <p:sldId id="386" r:id="rId18"/>
    <p:sldId id="402" r:id="rId19"/>
    <p:sldId id="330" r:id="rId20"/>
    <p:sldId id="279" r:id="rId21"/>
    <p:sldId id="363" r:id="rId22"/>
    <p:sldId id="384" r:id="rId23"/>
    <p:sldId id="374" r:id="rId24"/>
    <p:sldId id="354" r:id="rId25"/>
    <p:sldId id="376" r:id="rId26"/>
    <p:sldId id="378" r:id="rId27"/>
    <p:sldId id="379" r:id="rId28"/>
    <p:sldId id="380" r:id="rId29"/>
    <p:sldId id="398" r:id="rId30"/>
    <p:sldId id="382" r:id="rId31"/>
    <p:sldId id="388" r:id="rId32"/>
    <p:sldId id="387" r:id="rId33"/>
    <p:sldId id="389" r:id="rId34"/>
    <p:sldId id="390" r:id="rId35"/>
    <p:sldId id="392" r:id="rId36"/>
    <p:sldId id="391" r:id="rId37"/>
    <p:sldId id="394" r:id="rId38"/>
    <p:sldId id="393" r:id="rId39"/>
    <p:sldId id="290" r:id="rId40"/>
    <p:sldId id="328" r:id="rId41"/>
    <p:sldId id="364" r:id="rId42"/>
    <p:sldId id="366" r:id="rId43"/>
    <p:sldId id="367" r:id="rId44"/>
    <p:sldId id="368" r:id="rId45"/>
    <p:sldId id="369" r:id="rId46"/>
    <p:sldId id="370" r:id="rId47"/>
    <p:sldId id="297" r:id="rId48"/>
    <p:sldId id="340" r:id="rId49"/>
    <p:sldId id="341" r:id="rId50"/>
    <p:sldId id="395" r:id="rId51"/>
    <p:sldId id="355" r:id="rId52"/>
    <p:sldId id="356" r:id="rId53"/>
    <p:sldId id="357" r:id="rId54"/>
    <p:sldId id="359" r:id="rId55"/>
    <p:sldId id="358" r:id="rId56"/>
    <p:sldId id="298" r:id="rId57"/>
    <p:sldId id="385" r:id="rId58"/>
    <p:sldId id="349" r:id="rId59"/>
    <p:sldId id="293" r:id="rId60"/>
    <p:sldId id="262" r:id="rId61"/>
    <p:sldId id="350" r:id="rId62"/>
    <p:sldId id="362" r:id="rId63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60" autoAdjust="0"/>
    <p:restoredTop sz="90945"/>
  </p:normalViewPr>
  <p:slideViewPr>
    <p:cSldViewPr>
      <p:cViewPr varScale="1">
        <p:scale>
          <a:sx n="123" d="100"/>
          <a:sy n="123" d="100"/>
        </p:scale>
        <p:origin x="1896" y="184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19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1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4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81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cnbook.colorado.edu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/>
              <a:t>Deep Predictive Learning</a:t>
            </a:r>
            <a:br>
              <a:rPr lang="en-US" sz="4000" dirty="0"/>
            </a:br>
            <a:r>
              <a:rPr lang="en-US" sz="2800" dirty="0"/>
              <a:t>A Comprehensive Model of Three Visual Pathways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83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67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1979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submitted)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57927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3251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4" y="1343025"/>
            <a:ext cx="8795345" cy="3101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673" y="4672872"/>
            <a:ext cx="8874367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- 60% of TEO units systematically selective for specific features</a:t>
            </a:r>
          </a:p>
          <a:p>
            <a:r>
              <a:rPr lang="en-US" sz="2400" dirty="0"/>
              <a:t>  over broad spatial </a:t>
            </a:r>
            <a:r>
              <a:rPr lang="en-US" sz="2400" dirty="0" err="1"/>
              <a:t>Pos</a:t>
            </a:r>
            <a:r>
              <a:rPr lang="en-US" sz="2400" dirty="0"/>
              <a:t> tuning: invariant object reps!</a:t>
            </a:r>
          </a:p>
          <a:p>
            <a:r>
              <a:rPr lang="en-US" sz="2400" dirty="0"/>
              <a:t>- 70% of MT nonselective, binding </a:t>
            </a:r>
            <a:r>
              <a:rPr lang="en-US" sz="2400" i="1" dirty="0"/>
              <a:t>What*Where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44" y="6035243"/>
            <a:ext cx="5917515" cy="12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6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119298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522069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2923" y="232945"/>
            <a:ext cx="9068118" cy="60800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47725" y="1365150"/>
            <a:ext cx="3770139" cy="558937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b="1" dirty="0"/>
              <a:t>John </a:t>
            </a:r>
            <a:r>
              <a:rPr lang="en-US" sz="2200" b="1" dirty="0" err="1"/>
              <a:t>Rohrlich</a:t>
            </a:r>
            <a:endParaRPr lang="en-US" sz="2200" b="1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b="1" dirty="0"/>
              <a:t>Dean </a:t>
            </a:r>
            <a:r>
              <a:rPr lang="en-US" sz="2200" b="1" dirty="0" err="1"/>
              <a:t>Wyatte</a:t>
            </a:r>
            <a:endParaRPr lang="en-US" sz="2200" b="1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36982" y="3940876"/>
            <a:ext cx="4286448" cy="2391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200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2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021386" y="1365150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Hellene </a:t>
            </a:r>
            <a:r>
              <a:rPr lang="en-US" sz="2200" kern="0" dirty="0" err="1"/>
              <a:t>Devillez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 err="1"/>
              <a:t>Shaobo</a:t>
            </a:r>
            <a:r>
              <a:rPr lang="en-US" sz="2200" kern="0" dirty="0"/>
              <a:t> Guan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1190219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1834306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err="1"/>
              <a:t>Goin</a:t>
            </a:r>
            <a:r>
              <a:rPr lang="en-US" dirty="0"/>
              <a:t>’ to the movies!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1343025"/>
            <a:ext cx="6987992" cy="3949734"/>
          </a:xfrm>
        </p:spPr>
      </p:pic>
      <p:sp>
        <p:nvSpPr>
          <p:cNvPr id="5" name="TextBox 4"/>
          <p:cNvSpPr txBox="1"/>
          <p:nvPr/>
        </p:nvSpPr>
        <p:spPr>
          <a:xfrm>
            <a:off x="771525" y="5521358"/>
            <a:ext cx="84582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Prediction requires coherent movies over time (not just random images)</a:t>
            </a:r>
          </a:p>
          <a:p>
            <a:r>
              <a:rPr lang="en-US" sz="2000" dirty="0"/>
              <a:t>- Simple environment with stable object features and both object motion </a:t>
            </a:r>
          </a:p>
          <a:p>
            <a:r>
              <a:rPr lang="en-US" sz="2000" dirty="0"/>
              <a:t>  and saccadic motion</a:t>
            </a:r>
          </a:p>
          <a:p>
            <a:r>
              <a:rPr lang="en-US" sz="2000" dirty="0"/>
              <a:t>- Minimal case for maximum simplicity and predictive accuracy: </a:t>
            </a:r>
          </a:p>
          <a:p>
            <a:r>
              <a:rPr lang="en-US" sz="2000" dirty="0"/>
              <a:t>  makes bugs, and gradients for model improvement, more obvious</a:t>
            </a:r>
          </a:p>
        </p:txBody>
      </p:sp>
    </p:spTree>
    <p:extLst>
      <p:ext uri="{BB962C8B-B14F-4D97-AF65-F5344CB8AC3E}">
        <p14:creationId xmlns:p14="http://schemas.microsoft.com/office/powerpoint/2010/main" val="224280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36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Full Model Training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4" y="1382902"/>
            <a:ext cx="4346448" cy="3797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674" y="5305425"/>
            <a:ext cx="85116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High accuracy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V1p prediction</a:t>
            </a:r>
            <a:r>
              <a:rPr lang="en-US" sz="2400" dirty="0"/>
              <a:t>: cosine near 1 (1=perfect)</a:t>
            </a:r>
          </a:p>
          <a:p>
            <a:r>
              <a:rPr lang="en-US" sz="2400" dirty="0"/>
              <a:t>- High accuracy decoding of object features in TEO for</a:t>
            </a:r>
          </a:p>
          <a:p>
            <a:r>
              <a:rPr lang="en-US" sz="2400" dirty="0"/>
              <a:t>  trained objects, significant generalization to test objects</a:t>
            </a:r>
          </a:p>
          <a:p>
            <a:r>
              <a:rPr lang="en-US" sz="2400" dirty="0"/>
              <a:t>- Progression: V2 &lt; V3 &lt; V4 &lt; TEO </a:t>
            </a:r>
            <a:r>
              <a:rPr lang="mr-IN" sz="2400" dirty="0"/>
              <a:t>–</a:t>
            </a:r>
            <a:r>
              <a:rPr lang="en-US" sz="2400" dirty="0"/>
              <a:t> but MT much worse</a:t>
            </a:r>
          </a:p>
          <a:p>
            <a:r>
              <a:rPr lang="en-US" sz="2400" dirty="0"/>
              <a:t>  than V3 </a:t>
            </a:r>
            <a:r>
              <a:rPr lang="mr-IN" sz="2400" dirty="0"/>
              <a:t>–</a:t>
            </a:r>
            <a:r>
              <a:rPr lang="en-US" sz="2400" dirty="0"/>
              <a:t> specialized for </a:t>
            </a:r>
            <a:r>
              <a:rPr lang="en-US" sz="2400" i="1" dirty="0"/>
              <a:t>What*Where</a:t>
            </a:r>
            <a:r>
              <a:rPr lang="en-US" sz="2400" dirty="0"/>
              <a:t> integration, not </a:t>
            </a:r>
            <a:r>
              <a:rPr lang="en-US" sz="2400" i="1" dirty="0"/>
              <a:t>What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961" y="1391541"/>
            <a:ext cx="4011168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62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Top-down TEO Important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1" y="1382902"/>
            <a:ext cx="4026294" cy="3797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8363" y="5381625"/>
            <a:ext cx="8511600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V3 can manage pretty well in this simple environment vs V2</a:t>
            </a:r>
          </a:p>
          <a:p>
            <a:r>
              <a:rPr lang="en-US" sz="2400" dirty="0"/>
              <a:t>- But prediction, object decoding sig better with </a:t>
            </a:r>
          </a:p>
          <a:p>
            <a:r>
              <a:rPr lang="en-US" sz="2400" dirty="0"/>
              <a:t>  TEO top-down to V2, V3 (Intact)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57" y="1391541"/>
            <a:ext cx="3998976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22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Development Important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0" y="1527693"/>
            <a:ext cx="4151683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452" y="5381625"/>
            <a:ext cx="8769962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LIP (Where) </a:t>
            </a:r>
            <a:r>
              <a:rPr lang="en-US" sz="2400" dirty="0" err="1"/>
              <a:t>pretraining</a:t>
            </a:r>
            <a:r>
              <a:rPr lang="en-US" sz="2400" dirty="0"/>
              <a:t> improves systematic decoding in TEO</a:t>
            </a:r>
          </a:p>
          <a:p>
            <a:r>
              <a:rPr lang="en-US" sz="2400" dirty="0"/>
              <a:t>- Delayed TEO (What) top-down weights = better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57" y="1435716"/>
            <a:ext cx="3998976" cy="37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6798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Summary: Three Key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10954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5635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172990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_deepleabra_wwi_pred_remap_movi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5925" y="123825"/>
            <a:ext cx="6886575" cy="6886575"/>
          </a:xfrm>
        </p:spPr>
      </p:pic>
    </p:spTree>
    <p:extLst>
      <p:ext uri="{BB962C8B-B14F-4D97-AF65-F5344CB8AC3E}">
        <p14:creationId xmlns:p14="http://schemas.microsoft.com/office/powerpoint/2010/main" val="20060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9" y="352425"/>
            <a:ext cx="9848571" cy="6705600"/>
          </a:xfrm>
        </p:spPr>
      </p:pic>
    </p:spTree>
    <p:extLst>
      <p:ext uri="{BB962C8B-B14F-4D97-AF65-F5344CB8AC3E}">
        <p14:creationId xmlns:p14="http://schemas.microsoft.com/office/powerpoint/2010/main" val="515051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Top-Down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304925"/>
            <a:ext cx="4691901" cy="3276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4772025"/>
            <a:ext cx="6181725" cy="2622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41" y="1304925"/>
            <a:ext cx="4678471" cy="2400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7140" y="3757100"/>
            <a:ext cx="4678471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filling in partial </a:t>
            </a:r>
            <a:r>
              <a:rPr lang="en-US" dirty="0" err="1"/>
              <a:t>obj</a:t>
            </a:r>
            <a:r>
              <a:rPr lang="en-US" dirty="0"/>
              <a:t>: TEO -&gt; V2 -&gt; V1p</a:t>
            </a:r>
          </a:p>
          <a:p>
            <a:endParaRPr lang="en-US" dirty="0"/>
          </a:p>
          <a:p>
            <a:r>
              <a:rPr lang="en-US" dirty="0"/>
              <a:t>High-level top-down key for perception!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125" y="4619625"/>
            <a:ext cx="33528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 Super et al., 2001: figure region enhanced via later top-down inputs (note: 100 </a:t>
            </a:r>
            <a:r>
              <a:rPr lang="en-US" dirty="0" err="1"/>
              <a:t>msec</a:t>
            </a:r>
            <a:r>
              <a:rPr lang="en-US" dirty="0"/>
              <a:t>!)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Lee et al.: Various forms of top-down activation in V1,V2 -&gt;</a:t>
            </a:r>
          </a:p>
        </p:txBody>
      </p:sp>
    </p:spTree>
    <p:extLst>
      <p:ext uri="{BB962C8B-B14F-4D97-AF65-F5344CB8AC3E}">
        <p14:creationId xmlns:p14="http://schemas.microsoft.com/office/powerpoint/2010/main" val="200816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6965"/>
            <a:ext cx="9067799" cy="736600"/>
          </a:xfrm>
        </p:spPr>
        <p:txBody>
          <a:bodyPr/>
          <a:lstStyle/>
          <a:p>
            <a:r>
              <a:rPr lang="en-US" dirty="0"/>
              <a:t>Explicit Error Coding?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2" y="1114425"/>
            <a:ext cx="4038600" cy="3948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114425"/>
            <a:ext cx="4860087" cy="3948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242" y="5229225"/>
            <a:ext cx="9336083" cy="194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Friston</a:t>
            </a:r>
            <a:r>
              <a:rPr lang="en-US" sz="2400" dirty="0"/>
              <a:t> et al: superficial neurons explicitly code prediction error.</a:t>
            </a:r>
          </a:p>
          <a:p>
            <a:endParaRPr lang="en-US" sz="1600" dirty="0"/>
          </a:p>
          <a:p>
            <a:r>
              <a:rPr lang="en-US" sz="2400" dirty="0"/>
              <a:t>Summerfield et al. (2008): Repetition suppressed more when expected (Rep block) vs not (Alt block)</a:t>
            </a:r>
          </a:p>
          <a:p>
            <a:endParaRPr lang="en-US" sz="1600" dirty="0"/>
          </a:p>
          <a:p>
            <a:r>
              <a:rPr lang="en-US" sz="2400" dirty="0"/>
              <a:t>Model V2s: same effect via </a:t>
            </a:r>
            <a:r>
              <a:rPr lang="en-US" sz="2400" i="1" dirty="0"/>
              <a:t>churn</a:t>
            </a:r>
            <a:r>
              <a:rPr lang="en-US" sz="2400" dirty="0"/>
              <a:t> from prediction to actual outcome</a:t>
            </a:r>
          </a:p>
        </p:txBody>
      </p:sp>
    </p:spTree>
    <p:extLst>
      <p:ext uri="{BB962C8B-B14F-4D97-AF65-F5344CB8AC3E}">
        <p14:creationId xmlns:p14="http://schemas.microsoft.com/office/powerpoint/2010/main" val="528910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Predictive Learning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Neocortex is massively </a:t>
            </a:r>
            <a:r>
              <a:rPr lang="en-US" sz="2800" dirty="0" err="1"/>
              <a:t>bidirectionally</a:t>
            </a:r>
            <a:r>
              <a:rPr lang="en-US" sz="2800" dirty="0"/>
              <a:t> interconnected: top-down from high-level abstract areas is key</a:t>
            </a:r>
          </a:p>
          <a:p>
            <a:r>
              <a:rPr lang="en-US" sz="2800" dirty="0"/>
              <a:t>Catch-22 in learning high-level abstractions when lower levels are not yet developed!?</a:t>
            </a:r>
          </a:p>
          <a:p>
            <a:pPr lvl="1"/>
            <a:r>
              <a:rPr lang="en-US" sz="2400" dirty="0"/>
              <a:t>Learn </a:t>
            </a:r>
            <a:r>
              <a:rPr lang="en-US" sz="2400" i="1" dirty="0"/>
              <a:t>Where</a:t>
            </a:r>
            <a:r>
              <a:rPr lang="en-US" sz="2400" dirty="0"/>
              <a:t> first</a:t>
            </a:r>
          </a:p>
          <a:p>
            <a:pPr lvl="1"/>
            <a:r>
              <a:rPr lang="en-US" sz="2400" dirty="0"/>
              <a:t>Partition residual error into </a:t>
            </a:r>
            <a:r>
              <a:rPr lang="en-US" sz="2400" i="1" dirty="0"/>
              <a:t>What, What*Where</a:t>
            </a:r>
          </a:p>
          <a:p>
            <a:r>
              <a:rPr lang="en-US" sz="2800" dirty="0"/>
              <a:t>Self-organized invariant object representations in TEO: foundation for language, semantics, etc..</a:t>
            </a:r>
          </a:p>
          <a:p>
            <a:r>
              <a:rPr lang="en-US" sz="2800" dirty="0"/>
              <a:t>Accounts for predictive remapping (top-down), other top-down effects, &amp; greater activation for unpredicted</a:t>
            </a:r>
          </a:p>
        </p:txBody>
      </p:sp>
    </p:spTree>
    <p:extLst>
      <p:ext uri="{BB962C8B-B14F-4D97-AF65-F5344CB8AC3E}">
        <p14:creationId xmlns:p14="http://schemas.microsoft.com/office/powerpoint/2010/main" val="105059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/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 up (3D objects, larger spatial maps..)</a:t>
            </a:r>
          </a:p>
          <a:p>
            <a:pPr lvl="1"/>
            <a:r>
              <a:rPr lang="en-US" dirty="0"/>
              <a:t>CIP specialized for 3D shape </a:t>
            </a:r>
            <a:r>
              <a:rPr lang="mr-IN" dirty="0"/>
              <a:t>–</a:t>
            </a:r>
            <a:r>
              <a:rPr lang="en-US" dirty="0"/>
              <a:t> What*Where in 3D?</a:t>
            </a:r>
          </a:p>
          <a:p>
            <a:r>
              <a:rPr lang="en-US" dirty="0"/>
              <a:t>Multiple objects and attention; physics of support, collision, occlusion</a:t>
            </a:r>
            <a:r>
              <a:rPr lang="mr-IN" dirty="0"/>
              <a:t>…</a:t>
            </a:r>
            <a:r>
              <a:rPr lang="en-US" dirty="0"/>
              <a:t> (</a:t>
            </a:r>
            <a:r>
              <a:rPr lang="en-US" dirty="0" err="1"/>
              <a:t>Spelke</a:t>
            </a:r>
            <a:r>
              <a:rPr lang="en-US" dirty="0"/>
              <a:t> et al)</a:t>
            </a:r>
          </a:p>
          <a:p>
            <a:r>
              <a:rPr lang="en-US" dirty="0"/>
              <a:t>Multimodal: vision + audition joint prediction, speech forward model, word learning..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6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Cognitively: What is Vision For?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Vision is active, goal-driven, requires iterative, flexible parsing of complex visual scenes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Raven’s progressive </a:t>
            </a:r>
            <a:r>
              <a:rPr lang="en-US" sz="2400" dirty="0" err="1"/>
              <a:t>matricies</a:t>
            </a:r>
            <a:r>
              <a:rPr lang="en-US" sz="2400" dirty="0"/>
              <a:t>: test of general intelligence – depends on </a:t>
            </a:r>
            <a:r>
              <a:rPr lang="en-US" sz="2400" i="1" dirty="0"/>
              <a:t>dynamic vision</a:t>
            </a:r>
          </a:p>
        </p:txBody>
      </p:sp>
    </p:spTree>
    <p:extLst>
      <p:ext uri="{BB962C8B-B14F-4D97-AF65-F5344CB8AC3E}">
        <p14:creationId xmlns:p14="http://schemas.microsoft.com/office/powerpoint/2010/main" val="1839212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</a:t>
            </a:r>
            <a:r>
              <a:rPr lang="en-US" dirty="0" err="1"/>
              <a:t>Pulvinar</a:t>
            </a:r>
            <a:r>
              <a:rPr lang="en-US" dirty="0"/>
              <a:t> the Silver Screen of the Cartesian Theater??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25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compelling feeling that our conscious selves are watching a movie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pulvinar</a:t>
            </a:r>
            <a:r>
              <a:rPr lang="en-US" sz="2400" dirty="0"/>
              <a:t> is kind of a movie screen where all of our predictions are projected, at V1 resolution..  hmm..</a:t>
            </a:r>
          </a:p>
          <a:p>
            <a:endParaRPr lang="en-US" sz="2400" dirty="0"/>
          </a:p>
          <a:p>
            <a:r>
              <a:rPr lang="en-US" sz="2400" dirty="0"/>
              <a:t>Global workspace?  Brain synchronizer?</a:t>
            </a:r>
          </a:p>
        </p:txBody>
      </p:sp>
    </p:spTree>
    <p:extLst>
      <p:ext uri="{BB962C8B-B14F-4D97-AF65-F5344CB8AC3E}">
        <p14:creationId xmlns:p14="http://schemas.microsoft.com/office/powerpoint/2010/main" val="1112914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/>
              <a:t>Recurrent Processing -&gt; Consciousness</a:t>
            </a:r>
            <a:br>
              <a:rPr lang="en-US" sz="4000" dirty="0"/>
            </a:br>
            <a:r>
              <a:rPr lang="en-US" sz="2800" dirty="0"/>
              <a:t>(</a:t>
            </a:r>
            <a:r>
              <a:rPr lang="en-US" sz="2800" dirty="0" err="1"/>
              <a:t>Lamme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is </a:t>
            </a:r>
            <a:r>
              <a:rPr lang="en-US" sz="2000" i="1" dirty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Recurrence coordinates all areas on one thing (emerges via popular vote)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is </a:t>
            </a:r>
            <a:r>
              <a:rPr lang="en-US" sz="2000" i="1" dirty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Consciousness </a:t>
            </a:r>
            <a:r>
              <a:rPr lang="en-US" sz="2000" i="1" dirty="0"/>
              <a:t>Flows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Temporal dynamics and information processing (multi-step cognition)</a:t>
            </a:r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3371" t="32051" b="12393"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09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Functions of Deep/</a:t>
            </a:r>
            <a:r>
              <a:rPr lang="en-US" dirty="0" err="1"/>
              <a:t>Thal</a:t>
            </a:r>
            <a:r>
              <a:rPr lang="en-US" dirty="0"/>
              <a:t>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Attentional dynamics</a:t>
            </a:r>
          </a:p>
          <a:p>
            <a:pPr lvl="1"/>
            <a:r>
              <a:rPr lang="en-US" dirty="0"/>
              <a:t>Deep layers particularly important for top-down</a:t>
            </a:r>
          </a:p>
          <a:p>
            <a:pPr lvl="1"/>
            <a:r>
              <a:rPr lang="en-US" dirty="0"/>
              <a:t>Multiplicative, normalization dynamics</a:t>
            </a:r>
          </a:p>
          <a:p>
            <a:endParaRPr lang="en-US" dirty="0"/>
          </a:p>
          <a:p>
            <a:r>
              <a:rPr lang="en-US" b="1" dirty="0"/>
              <a:t>Predictive learning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Context from t-1 to predict at time t (SRN)</a:t>
            </a:r>
          </a:p>
          <a:p>
            <a:pPr lvl="1"/>
            <a:r>
              <a:rPr lang="en-US" dirty="0"/>
              <a:t>Time updates every 100 </a:t>
            </a:r>
            <a:r>
              <a:rPr lang="en-US" dirty="0" err="1"/>
              <a:t>msec</a:t>
            </a:r>
            <a:r>
              <a:rPr lang="en-US" dirty="0"/>
              <a:t> (10 Hz, alpha)</a:t>
            </a:r>
          </a:p>
          <a:p>
            <a:pPr lvl="1"/>
            <a:r>
              <a:rPr lang="en-US" dirty="0"/>
              <a:t>Thalamic relay cells (TRC) are substrate for local auto-encoder learning</a:t>
            </a:r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86638"/>
            <a:ext cx="9067799" cy="889000"/>
          </a:xfrm>
        </p:spPr>
        <p:txBody>
          <a:bodyPr/>
          <a:lstStyle/>
          <a:p>
            <a:r>
              <a:rPr lang="en-US" dirty="0"/>
              <a:t>Generative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075638"/>
            <a:ext cx="7772400" cy="3521069"/>
          </a:xfrm>
        </p:spPr>
      </p:pic>
      <p:sp>
        <p:nvSpPr>
          <p:cNvPr id="6" name="TextBox 5"/>
          <p:cNvSpPr txBox="1"/>
          <p:nvPr/>
        </p:nvSpPr>
        <p:spPr>
          <a:xfrm>
            <a:off x="503242" y="4695825"/>
            <a:ext cx="9067799" cy="258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Helmholtz (1867): </a:t>
            </a:r>
            <a:r>
              <a:rPr lang="en-US" sz="2000" i="1" dirty="0"/>
              <a:t>Recognition by synthesis</a:t>
            </a:r>
          </a:p>
          <a:p>
            <a:endParaRPr lang="en-US" sz="1200" i="1" dirty="0"/>
          </a:p>
          <a:p>
            <a:r>
              <a:rPr lang="en-US" sz="2000" dirty="0"/>
              <a:t>Early brain theories: Carpenter and </a:t>
            </a:r>
            <a:r>
              <a:rPr lang="en-US" sz="2000" dirty="0" err="1"/>
              <a:t>Grossberg</a:t>
            </a:r>
            <a:r>
              <a:rPr lang="en-US" sz="2000" dirty="0"/>
              <a:t>, 1987; Mumford, 1992; </a:t>
            </a:r>
            <a:r>
              <a:rPr lang="en-US" sz="2000" dirty="0" err="1"/>
              <a:t>Kawato</a:t>
            </a:r>
            <a:r>
              <a:rPr lang="en-US" sz="2000" dirty="0"/>
              <a:t> et al., 1993; Ullman, 1995; Dayan et al., 1995; Rao &amp; Ballard, 1999</a:t>
            </a:r>
          </a:p>
          <a:p>
            <a:endParaRPr lang="en-US" sz="1400" dirty="0"/>
          </a:p>
          <a:p>
            <a:r>
              <a:rPr lang="en-US" sz="2000" dirty="0"/>
              <a:t>Bayesian models: Lee &amp; Mumford, 2003; </a:t>
            </a:r>
            <a:r>
              <a:rPr lang="en-US" sz="2000" dirty="0" err="1"/>
              <a:t>Friston</a:t>
            </a:r>
            <a:r>
              <a:rPr lang="en-US" sz="2000" dirty="0"/>
              <a:t>, 2005; </a:t>
            </a:r>
            <a:r>
              <a:rPr lang="en-US" sz="2000" dirty="0" err="1"/>
              <a:t>Yuille</a:t>
            </a:r>
            <a:r>
              <a:rPr lang="en-US" sz="2000" dirty="0"/>
              <a:t> &amp; </a:t>
            </a:r>
            <a:r>
              <a:rPr lang="en-US" sz="2000" dirty="0" err="1"/>
              <a:t>Kersten</a:t>
            </a:r>
            <a:r>
              <a:rPr lang="en-US" sz="2000" dirty="0"/>
              <a:t>, 2006; </a:t>
            </a:r>
            <a:r>
              <a:rPr lang="en-US" sz="2000" dirty="0" err="1"/>
              <a:t>Friston</a:t>
            </a:r>
            <a:r>
              <a:rPr lang="en-US" sz="2000" dirty="0"/>
              <a:t>, 2008, 2010; Lee, 2015</a:t>
            </a:r>
          </a:p>
          <a:p>
            <a:endParaRPr lang="en-US" sz="2000" dirty="0"/>
          </a:p>
          <a:p>
            <a:r>
              <a:rPr lang="en-US" sz="2000" i="1" dirty="0"/>
              <a:t>If</a:t>
            </a:r>
            <a:r>
              <a:rPr lang="en-US" sz="2000" dirty="0"/>
              <a:t> you could learn high-level, systematic generative model, you could predict</a:t>
            </a: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133725" y="1075638"/>
            <a:ext cx="419100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Dosovitskiy</a:t>
            </a:r>
            <a:r>
              <a:rPr lang="en-US" sz="1000" dirty="0"/>
              <a:t>, A., </a:t>
            </a:r>
            <a:r>
              <a:rPr lang="en-US" sz="1000" dirty="0" err="1"/>
              <a:t>Springenberg</a:t>
            </a:r>
            <a:r>
              <a:rPr lang="en-US" sz="1000" dirty="0"/>
              <a:t>, J. T., </a:t>
            </a:r>
            <a:r>
              <a:rPr lang="en-US" sz="1000" dirty="0" err="1"/>
              <a:t>Tatarchenko</a:t>
            </a:r>
            <a:r>
              <a:rPr lang="en-US" sz="1000" dirty="0"/>
              <a:t>, M., &amp; </a:t>
            </a:r>
            <a:r>
              <a:rPr lang="en-US" sz="1000" dirty="0" err="1"/>
              <a:t>Brox</a:t>
            </a:r>
            <a:r>
              <a:rPr lang="en-US" sz="1000" dirty="0"/>
              <a:t>, T.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3371" t="32051" b="12393"/>
          <a:stretch/>
        </p:blipFill>
        <p:spPr>
          <a:xfrm flipH="1">
            <a:off x="116515" y="2066237"/>
            <a:ext cx="1828800" cy="143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9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900695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1512760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1743151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504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High-Level Abstractions </a:t>
            </a:r>
            <a:r>
              <a:rPr lang="en-US" i="1" dirty="0"/>
              <a:t>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5983283" cy="2849559"/>
          </a:xfrm>
        </p:spPr>
        <p:txBody>
          <a:bodyPr/>
          <a:lstStyle/>
          <a:p>
            <a:pPr marL="107916" indent="0">
              <a:buNone/>
            </a:pPr>
            <a:r>
              <a:rPr lang="en-US" sz="2800" dirty="0"/>
              <a:t>First layers learn low-level features, replicated across visual space</a:t>
            </a:r>
          </a:p>
          <a:p>
            <a:pPr marL="107916" indent="0">
              <a:buNone/>
            </a:pPr>
            <a:endParaRPr lang="en-US" sz="300" dirty="0"/>
          </a:p>
          <a:p>
            <a:pPr marL="107916" indent="0">
              <a:buNone/>
            </a:pPr>
            <a:r>
              <a:rPr lang="en-US" sz="2800" dirty="0"/>
              <a:t>These are </a:t>
            </a:r>
            <a:r>
              <a:rPr lang="en-US" sz="2800" i="1" dirty="0"/>
              <a:t>bad</a:t>
            </a:r>
            <a:r>
              <a:rPr lang="en-US" sz="2800" dirty="0"/>
              <a:t> at predicting regular motion of stable object features: need </a:t>
            </a:r>
            <a:r>
              <a:rPr lang="en-US" sz="2800" b="1" dirty="0"/>
              <a:t>invariant object</a:t>
            </a:r>
            <a:r>
              <a:rPr lang="en-US" sz="2800" dirty="0"/>
              <a:t> and </a:t>
            </a:r>
            <a:r>
              <a:rPr lang="en-US" sz="2800" b="1" dirty="0"/>
              <a:t>motion trajectory</a:t>
            </a:r>
            <a:r>
              <a:rPr lang="en-US" sz="2800" dirty="0"/>
              <a:t> representations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340"/>
          <a:stretch/>
        </p:blipFill>
        <p:spPr>
          <a:xfrm>
            <a:off x="6486525" y="1800225"/>
            <a:ext cx="3514724" cy="2595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42" y="4924425"/>
            <a:ext cx="9336083" cy="233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16" lvl="0" hangingPunct="1">
              <a:spcAft>
                <a:spcPts val="1425"/>
              </a:spcAft>
            </a:pPr>
            <a:r>
              <a:rPr lang="en-US" sz="2800" kern="0" dirty="0">
                <a:solidFill>
                  <a:srgbClr val="000000"/>
                </a:solidFill>
                <a:latin typeface="Arial"/>
              </a:rPr>
              <a:t>(it is the </a:t>
            </a:r>
            <a:r>
              <a:rPr lang="en-US" sz="2800" i="1" kern="0" dirty="0">
                <a:solidFill>
                  <a:srgbClr val="000000"/>
                </a:solidFill>
                <a:latin typeface="Arial"/>
              </a:rPr>
              <a:t>same</a:t>
            </a:r>
            <a:r>
              <a:rPr lang="en-US" sz="2800" kern="0" dirty="0">
                <a:solidFill>
                  <a:srgbClr val="000000"/>
                </a:solidFill>
                <a:latin typeface="Arial"/>
              </a:rPr>
              <a:t> object over time!  it is moving in the </a:t>
            </a:r>
            <a:r>
              <a:rPr lang="en-US" sz="2800" i="1" kern="0" dirty="0">
                <a:solidFill>
                  <a:srgbClr val="000000"/>
                </a:solidFill>
                <a:latin typeface="Arial"/>
              </a:rPr>
              <a:t>same</a:t>
            </a:r>
            <a:r>
              <a:rPr lang="en-US" sz="2800" kern="0" dirty="0">
                <a:solidFill>
                  <a:srgbClr val="000000"/>
                </a:solidFill>
                <a:latin typeface="Arial"/>
              </a:rPr>
              <a:t> way over time </a:t>
            </a:r>
            <a:r>
              <a:rPr lang="mr-IN" sz="2800" kern="0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kern="0" dirty="0">
                <a:solidFill>
                  <a:srgbClr val="000000"/>
                </a:solidFill>
                <a:latin typeface="Arial"/>
              </a:rPr>
              <a:t> need the </a:t>
            </a:r>
            <a:r>
              <a:rPr lang="en-US" sz="2800" i="1" kern="0" dirty="0">
                <a:solidFill>
                  <a:srgbClr val="000000"/>
                </a:solidFill>
                <a:latin typeface="Arial"/>
              </a:rPr>
              <a:t>same</a:t>
            </a:r>
            <a:r>
              <a:rPr lang="en-US" sz="2800" kern="0" dirty="0">
                <a:solidFill>
                  <a:srgbClr val="000000"/>
                </a:solidFill>
                <a:latin typeface="Arial"/>
              </a:rPr>
              <a:t> representations!)</a:t>
            </a:r>
          </a:p>
          <a:p>
            <a:pPr marL="107916" lvl="0" hangingPunct="1">
              <a:spcAft>
                <a:spcPts val="1425"/>
              </a:spcAft>
            </a:pPr>
            <a:r>
              <a:rPr lang="en-US" sz="2800" kern="0" dirty="0">
                <a:solidFill>
                  <a:srgbClr val="000000"/>
                </a:solidFill>
                <a:latin typeface="Arial"/>
              </a:rPr>
              <a:t>(and residual errors do not provide meaningful basis for learning higher-level abstractions)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77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630307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1735480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/>
              <a:t>Attention and Alpha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Alpha power is stronger for unattended stimuli</a:t>
            </a:r>
          </a:p>
          <a:p>
            <a:pPr marL="107916" indent="0">
              <a:buNone/>
            </a:pPr>
            <a:r>
              <a:rPr lang="en-US" dirty="0"/>
              <a:t>Deep layers, oscillating at alpha frequency, modulate excitability of superficial layers</a:t>
            </a:r>
          </a:p>
          <a:p>
            <a:pPr marL="107916" indent="0">
              <a:buNone/>
            </a:pPr>
            <a:r>
              <a:rPr lang="en-US" b="1" dirty="0"/>
              <a:t>Attended</a:t>
            </a:r>
            <a:r>
              <a:rPr lang="en-US" dirty="0"/>
              <a:t>: super excited, stronger gamma, less tied to deep modulation = lower alpha power</a:t>
            </a:r>
          </a:p>
          <a:p>
            <a:pPr marL="107916" indent="0">
              <a:buNone/>
            </a:pPr>
            <a:r>
              <a:rPr lang="en-US" b="1" dirty="0"/>
              <a:t>Unattended</a:t>
            </a:r>
            <a:r>
              <a:rPr lang="en-US" dirty="0"/>
              <a:t>: super inhibited, remains entrained by deep alpha = stronger alpha power</a:t>
            </a:r>
          </a:p>
        </p:txBody>
      </p:sp>
    </p:spTree>
    <p:extLst>
      <p:ext uri="{BB962C8B-B14F-4D97-AF65-F5344CB8AC3E}">
        <p14:creationId xmlns:p14="http://schemas.microsoft.com/office/powerpoint/2010/main" val="1144672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0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1227547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507116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350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477972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/>
              <a:t>Deep 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/>
              <a:t>EM-like dynamics where superficial network settles within fixed attentional mask, then </a:t>
            </a:r>
            <a:r>
              <a:rPr lang="en-US" dirty="0" err="1"/>
              <a:t>attn</a:t>
            </a:r>
            <a:r>
              <a:rPr lang="en-US" dirty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/>
              <a:t>5ib also drives feedforward TRC </a:t>
            </a:r>
            <a:r>
              <a:rPr lang="en-US" dirty="0" err="1"/>
              <a:t>prjn</a:t>
            </a:r>
            <a:r>
              <a:rPr lang="en-US" dirty="0"/>
              <a:t>: plus phase clamp of TRC-based </a:t>
            </a:r>
            <a:r>
              <a:rPr lang="en-US" dirty="0" err="1"/>
              <a:t>autoencoder</a:t>
            </a:r>
            <a:r>
              <a:rPr lang="en-US" dirty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/>
              <a:t>6cc context provides SRN-like temporal context information for predictive learning</a:t>
            </a:r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/ </a:t>
            </a:r>
            <a:r>
              <a:rPr lang="en-US" dirty="0" err="1"/>
              <a:t>Pulvinar</a:t>
            </a:r>
            <a:r>
              <a:rPr lang="en-US" dirty="0"/>
              <a:t> Connections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563688"/>
            <a:ext cx="5615662" cy="34733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997" y="4086225"/>
            <a:ext cx="4937760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70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Constraint Satisfaction</a:t>
            </a:r>
            <a:br>
              <a:rPr lang="en-US" dirty="0"/>
            </a:br>
            <a:r>
              <a:rPr lang="en-US" sz="2800" dirty="0"/>
              <a:t>Word Superiority Effect: McClelland &amp; </a:t>
            </a:r>
            <a:r>
              <a:rPr lang="en-US" sz="2800" dirty="0" err="1"/>
              <a:t>Rumelhart</a:t>
            </a:r>
            <a:r>
              <a:rPr lang="en-US" sz="2800" dirty="0"/>
              <a:t>, 1981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770066"/>
            <a:ext cx="6438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8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Superficial Attractor / Constraint Satisfaction Network</a:t>
            </a:r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/>
              <a:t>Except that cortical pyramidal neurons are only excitatory – need inhibitory interneurons</a:t>
            </a:r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2117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  <a:p>
            <a:r>
              <a:rPr lang="en-US" sz="2800" b="1" dirty="0"/>
              <a:t>	</a:t>
            </a:r>
            <a:r>
              <a:rPr lang="en-US" sz="2800" dirty="0"/>
              <a:t>Desirable difficulty of predictive learning.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The future is free!</a:t>
            </a:r>
          </a:p>
          <a:p>
            <a:r>
              <a:rPr lang="en-US" sz="2800" b="1" dirty="0"/>
              <a:t>	</a:t>
            </a:r>
            <a:r>
              <a:rPr lang="en-US" sz="2800" dirty="0"/>
              <a:t>No need for hand labeled data.</a:t>
            </a:r>
            <a:endParaRPr lang="en-US" sz="28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11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Leabra</a:t>
            </a:r>
            <a:r>
              <a:rPr lang="en-US" dirty="0"/>
              <a:t> Biologically-based   Cognitive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/>
              <a:t>all built out of the same neurons.</a:t>
            </a:r>
          </a:p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Parallel Networks: </a:t>
            </a:r>
            <a:br>
              <a:rPr lang="en-US" dirty="0"/>
            </a:br>
            <a:r>
              <a:rPr lang="en-US" dirty="0"/>
              <a:t>Thalamus &amp; Cortex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13"/>
          <a:stretch/>
        </p:blipFill>
        <p:spPr>
          <a:xfrm>
            <a:off x="2066925" y="1724025"/>
            <a:ext cx="6278022" cy="54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10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Object Recognition</a:t>
            </a:r>
            <a:br>
              <a:rPr lang="en-US" dirty="0"/>
            </a:br>
            <a:r>
              <a:rPr lang="en-US" sz="2800" dirty="0"/>
              <a:t>(O’Reilly 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100-way invariant object recognition</a:t>
            </a:r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8049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1243446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621611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640082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16802</TotalTime>
  <Words>2600</Words>
  <Application>Microsoft Macintosh PowerPoint</Application>
  <PresentationFormat>Custom</PresentationFormat>
  <Paragraphs>364</Paragraphs>
  <Slides>62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Deep Predictive Learning A Comprehensive Model of Three Visual Pathways</vt:lpstr>
      <vt:lpstr>The Mystery of (Knowledge) Development</vt:lpstr>
      <vt:lpstr>Invariant Object Recognition is Hard</vt:lpstr>
      <vt:lpstr>Deep Convolutional Neural Nets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To Make IT Work:</vt:lpstr>
      <vt:lpstr>What-Where-Integration Model (O’Reilly, Wyatte &amp; Rohrlich, submitted)</vt:lpstr>
      <vt:lpstr>Pathway Interconnectivity</vt:lpstr>
      <vt:lpstr>Invariant Object Representations</vt:lpstr>
      <vt:lpstr>Predictive Remapping</vt:lpstr>
      <vt:lpstr>Central Hypotheses</vt:lpstr>
      <vt:lpstr>Thanks To</vt:lpstr>
      <vt:lpstr>Extras</vt:lpstr>
      <vt:lpstr>The Predictive Bootstrap (Elman 1990; Elman, Bates, et al. 1996)</vt:lpstr>
      <vt:lpstr>Key Connectivity Constraints</vt:lpstr>
      <vt:lpstr>Goin’ to the movies!</vt:lpstr>
      <vt:lpstr>PowerPoint Presentation</vt:lpstr>
      <vt:lpstr>Full Model Training Results</vt:lpstr>
      <vt:lpstr>Top-down TEO Important</vt:lpstr>
      <vt:lpstr>Development Important</vt:lpstr>
      <vt:lpstr>Progressive Bottom-up Not Good</vt:lpstr>
      <vt:lpstr>Summary: Three Key Principles</vt:lpstr>
      <vt:lpstr>Key Biological Data</vt:lpstr>
      <vt:lpstr>PowerPoint Presentation</vt:lpstr>
      <vt:lpstr>PowerPoint Presentation</vt:lpstr>
      <vt:lpstr>Top-Down Vision</vt:lpstr>
      <vt:lpstr>Explicit Error Coding?</vt:lpstr>
      <vt:lpstr>Deep Predictive Learning Summary</vt:lpstr>
      <vt:lpstr>Current / Future Directions</vt:lpstr>
      <vt:lpstr>Cognitively: What is Vision For?</vt:lpstr>
      <vt:lpstr>Is the Pulvinar the Silver Screen of the Cartesian Theater??</vt:lpstr>
      <vt:lpstr>Recurrent Processing -&gt; Consciousness (Lamme, 2006)</vt:lpstr>
      <vt:lpstr>Two Functions of Deep/Thal Circuit</vt:lpstr>
      <vt:lpstr>Generative Models</vt:lpstr>
      <vt:lpstr>PowerPoint Presentation</vt:lpstr>
      <vt:lpstr>PowerPoint Presentation</vt:lpstr>
      <vt:lpstr>Bottom-up Development</vt:lpstr>
      <vt:lpstr>Bottom-up Development</vt:lpstr>
      <vt:lpstr>Need High-Level Abstractions NOW</vt:lpstr>
      <vt:lpstr>Deep Attentional Dynamics (Reynolds &amp; Heeger, 2009; Grossberg, 1999)</vt:lpstr>
      <vt:lpstr>DeepLeabra Attentional Dynamics</vt:lpstr>
      <vt:lpstr>Attentional Dynamics Results</vt:lpstr>
      <vt:lpstr>Attention and Alpha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  <vt:lpstr>DeepLeabra</vt:lpstr>
      <vt:lpstr>Deep / Pulvinar Connections</vt:lpstr>
      <vt:lpstr>Bidirectional Constraint Satisfaction Word Superiority Effect: McClelland &amp; Rumelhart, 1981</vt:lpstr>
      <vt:lpstr>Superficial Attractor / Constraint Satisfaction Network</vt:lpstr>
      <vt:lpstr>Leabra Biologically-based   Cognitive Architecture</vt:lpstr>
      <vt:lpstr>Two Parallel Networks:  Thalamus &amp; Cortex</vt:lpstr>
      <vt:lpstr>Bidirectional Object Recognition (O’Reilly et al., 2013)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260</cp:revision>
  <dcterms:created xsi:type="dcterms:W3CDTF">2009-03-18T06:10:11Z</dcterms:created>
  <dcterms:modified xsi:type="dcterms:W3CDTF">2018-03-01T23:28:26Z</dcterms:modified>
</cp:coreProperties>
</file>